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jpeg" ContentType="image/jpeg"/>
  <Override PartName="/ppt/media/image7.gif" ContentType="image/gif"/>
  <Override PartName="/ppt/media/image5.jpeg" ContentType="image/jpeg"/>
  <Override PartName="/ppt/media/image8.gif" ContentType="image/gif"/>
  <Override PartName="/ppt/media/image9.gif" ContentType="image/gif"/>
  <Override PartName="/ppt/media/image10.gif" ContentType="image/gif"/>
  <Override PartName="/ppt/media/image11.gif" ContentType="image/gif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100184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484280" y="4298400"/>
            <a:ext cx="100184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1484280" y="4298400"/>
            <a:ext cx="48888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617880" y="4298400"/>
            <a:ext cx="48888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32256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871520" y="2666880"/>
            <a:ext cx="32256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8258760" y="2666880"/>
            <a:ext cx="32256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1484280" y="4298400"/>
            <a:ext cx="32256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body"/>
          </p:nvPr>
        </p:nvSpPr>
        <p:spPr>
          <a:xfrm>
            <a:off x="4871520" y="4298400"/>
            <a:ext cx="32256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body"/>
          </p:nvPr>
        </p:nvSpPr>
        <p:spPr>
          <a:xfrm>
            <a:off x="8258760" y="4298400"/>
            <a:ext cx="32256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1484280" y="2666880"/>
            <a:ext cx="10018440" cy="3123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1001844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ubTitle"/>
          </p:nvPr>
        </p:nvSpPr>
        <p:spPr>
          <a:xfrm>
            <a:off x="1484280" y="685800"/>
            <a:ext cx="10018440" cy="8123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1484280" y="4298400"/>
            <a:ext cx="48888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1484280" y="2666880"/>
            <a:ext cx="10018440" cy="3123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617880" y="4298400"/>
            <a:ext cx="48888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1484280" y="4298400"/>
            <a:ext cx="100184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100184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484280" y="4298400"/>
            <a:ext cx="100184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484280" y="4298400"/>
            <a:ext cx="48888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6617880" y="4298400"/>
            <a:ext cx="48888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32256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871520" y="2666880"/>
            <a:ext cx="32256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8258760" y="2666880"/>
            <a:ext cx="32256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1484280" y="4298400"/>
            <a:ext cx="32256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body"/>
          </p:nvPr>
        </p:nvSpPr>
        <p:spPr>
          <a:xfrm>
            <a:off x="4871520" y="4298400"/>
            <a:ext cx="32256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2" name="PlaceHolder 7"/>
          <p:cNvSpPr>
            <a:spLocks noGrp="1"/>
          </p:cNvSpPr>
          <p:nvPr>
            <p:ph type="body"/>
          </p:nvPr>
        </p:nvSpPr>
        <p:spPr>
          <a:xfrm>
            <a:off x="8258760" y="4298400"/>
            <a:ext cx="32256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1001844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subTitle"/>
          </p:nvPr>
        </p:nvSpPr>
        <p:spPr>
          <a:xfrm>
            <a:off x="1484280" y="685800"/>
            <a:ext cx="10018440" cy="8123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484280" y="4298400"/>
            <a:ext cx="48888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17880" y="4298400"/>
            <a:ext cx="48888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1484280" y="4298400"/>
            <a:ext cx="100184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150840" y="0"/>
            <a:ext cx="2436480" cy="6857640"/>
            <a:chOff x="150840" y="0"/>
            <a:chExt cx="2436480" cy="6857640"/>
          </a:xfrm>
        </p:grpSpPr>
        <p:sp>
          <p:nvSpPr>
            <p:cNvPr id="1" name="CustomShape 2"/>
            <p:cNvSpPr/>
            <p:nvPr/>
          </p:nvSpPr>
          <p:spPr>
            <a:xfrm>
              <a:off x="457200" y="0"/>
              <a:ext cx="1122120" cy="532872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50840" y="0"/>
              <a:ext cx="1117080" cy="527652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150840" y="5238720"/>
              <a:ext cx="1228320" cy="161892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457200" y="5291280"/>
              <a:ext cx="1495080" cy="156636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457200" y="5286240"/>
              <a:ext cx="2130120" cy="157140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150840" y="5238720"/>
              <a:ext cx="1695240" cy="161892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" name="Group 8"/>
          <p:cNvGrpSpPr/>
          <p:nvPr/>
        </p:nvGrpSpPr>
        <p:grpSpPr>
          <a:xfrm>
            <a:off x="546120" y="-4680"/>
            <a:ext cx="5014440" cy="6862320"/>
            <a:chOff x="546120" y="-4680"/>
            <a:chExt cx="5014440" cy="6862320"/>
          </a:xfrm>
        </p:grpSpPr>
        <p:sp>
          <p:nvSpPr>
            <p:cNvPr id="8" name="CustomShape 9"/>
            <p:cNvSpPr/>
            <p:nvPr/>
          </p:nvSpPr>
          <p:spPr>
            <a:xfrm>
              <a:off x="984240" y="-4680"/>
              <a:ext cx="1063440" cy="2782440"/>
            </a:xfrm>
            <a:custGeom>
              <a:avLst/>
              <a:gdLst/>
              <a:ahLst/>
              <a:rect l="l" t="t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546120" y="-4680"/>
              <a:ext cx="1034640" cy="2673000"/>
            </a:xfrm>
            <a:custGeom>
              <a:avLst/>
              <a:gdLst/>
              <a:ahLst/>
              <a:rect l="l" t="t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546120" y="2583000"/>
              <a:ext cx="2693520" cy="4274640"/>
            </a:xfrm>
            <a:custGeom>
              <a:avLst/>
              <a:gdLst/>
              <a:ahLst/>
              <a:rect l="l" t="t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988920" y="2692440"/>
              <a:ext cx="3331800" cy="4165200"/>
            </a:xfrm>
            <a:custGeom>
              <a:avLst/>
              <a:gdLst/>
              <a:ahLst/>
              <a:rect l="l" t="t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984240" y="2687760"/>
              <a:ext cx="4576320" cy="4169880"/>
            </a:xfrm>
            <a:custGeom>
              <a:avLst/>
              <a:gdLst/>
              <a:ahLst/>
              <a:rect l="l" t="t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546120" y="2577960"/>
              <a:ext cx="3584160" cy="4279680"/>
            </a:xfrm>
            <a:custGeom>
              <a:avLst/>
              <a:gdLst/>
              <a:ahLst/>
              <a:rect l="l" t="t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PlaceHolder 15"/>
          <p:cNvSpPr>
            <a:spLocks noGrp="1"/>
          </p:cNvSpPr>
          <p:nvPr>
            <p:ph type="title"/>
          </p:nvPr>
        </p:nvSpPr>
        <p:spPr>
          <a:xfrm>
            <a:off x="2928240" y="1380240"/>
            <a:ext cx="8574120" cy="2615760"/>
          </a:xfrm>
          <a:prstGeom prst="rect">
            <a:avLst/>
          </a:prstGeom>
        </p:spPr>
        <p:txBody>
          <a:bodyPr anchor="b">
            <a:normAutofit/>
          </a:bodyPr>
          <a:p>
            <a:pPr algn="r">
              <a:lnSpc>
                <a:spcPct val="100000"/>
              </a:lnSpc>
            </a:pPr>
            <a:r>
              <a:rPr b="0" lang="ja-JP" sz="6000" spc="-1" strike="noStrike">
                <a:solidFill>
                  <a:srgbClr val="000000"/>
                </a:solidFill>
                <a:latin typeface="Corbel"/>
              </a:rPr>
              <a:t>マスター タイトルの書式設定</a:t>
            </a:r>
            <a:endParaRPr b="0" lang="en-US" sz="60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dt"/>
          </p:nvPr>
        </p:nvSpPr>
        <p:spPr>
          <a:xfrm>
            <a:off x="10015920" y="6373440"/>
            <a:ext cx="11426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FD2D166-1339-427A-9C5D-93CC572B0C16}" type="datetime1">
              <a:rPr b="0" lang="en-US" sz="1000" spc="-1" strike="noStrike">
                <a:solidFill>
                  <a:srgbClr val="000000"/>
                </a:solidFill>
                <a:latin typeface="Corbel"/>
              </a:rPr>
              <a:t>05/11/2021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ftr"/>
          </p:nvPr>
        </p:nvSpPr>
        <p:spPr>
          <a:xfrm>
            <a:off x="5332320" y="5883120"/>
            <a:ext cx="432360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" name="PlaceHolder 18"/>
          <p:cNvSpPr>
            <a:spLocks noGrp="1"/>
          </p:cNvSpPr>
          <p:nvPr>
            <p:ph type="sldNum"/>
          </p:nvPr>
        </p:nvSpPr>
        <p:spPr>
          <a:xfrm>
            <a:off x="11503080" y="639396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496CCCE-3625-4050-946E-899BA2210919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8" name="PlaceHolder 1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2400" spc="-1" strike="noStrike">
                <a:solidFill>
                  <a:srgbClr val="000000"/>
                </a:solidFill>
                <a:latin typeface="Corbel"/>
              </a:rPr>
              <a:t>アウトラインテキストの書式を編集するにはクリックします。</a:t>
            </a:r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2</a:t>
            </a:r>
            <a:r>
              <a:rPr b="0" lang="ja-JP" sz="1800" spc="-1" strike="noStrike">
                <a:solidFill>
                  <a:srgbClr val="000000"/>
                </a:solidFill>
                <a:latin typeface="Corbel"/>
              </a:rPr>
              <a:t>レベル目のアウトライン</a:t>
            </a:r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orbel"/>
              </a:rPr>
              <a:t>3</a:t>
            </a:r>
            <a:r>
              <a:rPr b="0" lang="ja-JP" sz="1600" spc="-1" strike="noStrike">
                <a:solidFill>
                  <a:srgbClr val="000000"/>
                </a:solidFill>
                <a:latin typeface="Corbel"/>
              </a:rPr>
              <a:t>レベル目のアウトライン</a:t>
            </a:r>
            <a:endParaRPr b="0" lang="en-US" sz="1600" spc="-1" strike="noStrike">
              <a:solidFill>
                <a:srgbClr val="000000"/>
              </a:solidFill>
              <a:latin typeface="Corbe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Corbel"/>
              </a:rPr>
              <a:t>4</a:t>
            </a:r>
            <a:r>
              <a:rPr b="0" lang="ja-JP" sz="1400" spc="-1" strike="noStrike">
                <a:solidFill>
                  <a:srgbClr val="000000"/>
                </a:solidFill>
                <a:latin typeface="Corbe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latin typeface="Corbe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rbel"/>
              </a:rPr>
              <a:t>5</a:t>
            </a:r>
            <a:r>
              <a:rPr b="0" lang="ja-JP" sz="2000" spc="-1" strike="noStrike">
                <a:solidFill>
                  <a:srgbClr val="000000"/>
                </a:solidFill>
                <a:latin typeface="Corbe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Corbe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rbel"/>
              </a:rPr>
              <a:t>6</a:t>
            </a:r>
            <a:r>
              <a:rPr b="0" lang="ja-JP" sz="2000" spc="-1" strike="noStrike">
                <a:solidFill>
                  <a:srgbClr val="000000"/>
                </a:solidFill>
                <a:latin typeface="Corbe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Corbe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rbel"/>
              </a:rPr>
              <a:t>7</a:t>
            </a:r>
            <a:r>
              <a:rPr b="0" lang="ja-JP" sz="2000" spc="-1" strike="noStrike">
                <a:solidFill>
                  <a:srgbClr val="000000"/>
                </a:solidFill>
                <a:latin typeface="Corbe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1"/>
          <p:cNvGrpSpPr/>
          <p:nvPr/>
        </p:nvGrpSpPr>
        <p:grpSpPr>
          <a:xfrm>
            <a:off x="150840" y="0"/>
            <a:ext cx="2436480" cy="6857640"/>
            <a:chOff x="150840" y="0"/>
            <a:chExt cx="2436480" cy="6857640"/>
          </a:xfrm>
        </p:grpSpPr>
        <p:sp>
          <p:nvSpPr>
            <p:cNvPr id="56" name="CustomShape 2"/>
            <p:cNvSpPr/>
            <p:nvPr/>
          </p:nvSpPr>
          <p:spPr>
            <a:xfrm>
              <a:off x="457200" y="0"/>
              <a:ext cx="1122120" cy="532872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3"/>
            <p:cNvSpPr/>
            <p:nvPr/>
          </p:nvSpPr>
          <p:spPr>
            <a:xfrm>
              <a:off x="150840" y="0"/>
              <a:ext cx="1117080" cy="527652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4"/>
            <p:cNvSpPr/>
            <p:nvPr/>
          </p:nvSpPr>
          <p:spPr>
            <a:xfrm>
              <a:off x="150840" y="5238720"/>
              <a:ext cx="1228320" cy="161892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5"/>
            <p:cNvSpPr/>
            <p:nvPr/>
          </p:nvSpPr>
          <p:spPr>
            <a:xfrm>
              <a:off x="457200" y="5291280"/>
              <a:ext cx="1495080" cy="156636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6"/>
            <p:cNvSpPr/>
            <p:nvPr/>
          </p:nvSpPr>
          <p:spPr>
            <a:xfrm>
              <a:off x="457200" y="5286240"/>
              <a:ext cx="2130120" cy="157140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7"/>
            <p:cNvSpPr/>
            <p:nvPr/>
          </p:nvSpPr>
          <p:spPr>
            <a:xfrm>
              <a:off x="150840" y="5238720"/>
              <a:ext cx="1695240" cy="161892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2" name="PlaceHolder 8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</a:rPr>
              <a:t>マスター タイトルの書式設定</a:t>
            </a:r>
            <a:endParaRPr b="0" lang="en-US" sz="40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3" name="PlaceHolder 9"/>
          <p:cNvSpPr>
            <a:spLocks noGrp="1"/>
          </p:cNvSpPr>
          <p:nvPr>
            <p:ph type="body"/>
          </p:nvPr>
        </p:nvSpPr>
        <p:spPr>
          <a:xfrm>
            <a:off x="1484280" y="2666880"/>
            <a:ext cx="10018440" cy="3123720"/>
          </a:xfrm>
          <a:prstGeom prst="rect">
            <a:avLst/>
          </a:prstGeom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2400" spc="-1" strike="noStrike">
                <a:solidFill>
                  <a:srgbClr val="000000"/>
                </a:solidFill>
                <a:latin typeface="Corbel"/>
              </a:rPr>
              <a:t>マスター テキストの書式設定</a:t>
            </a:r>
            <a:endParaRPr b="0" lang="en-US" sz="2400" spc="-1" strike="noStrike">
              <a:solidFill>
                <a:srgbClr val="000000"/>
              </a:solidFill>
              <a:latin typeface="Corbe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</a:rPr>
              <a:t>第 </a:t>
            </a:r>
            <a:r>
              <a:rPr b="0" lang="en-US" sz="2000" spc="-1" strike="noStrike">
                <a:solidFill>
                  <a:srgbClr val="000000"/>
                </a:solidFill>
                <a:latin typeface="Corbel"/>
              </a:rPr>
              <a:t>2 </a:t>
            </a:r>
            <a:r>
              <a:rPr b="0" lang="ja-JP" sz="2000" spc="-1" strike="noStrike">
                <a:solidFill>
                  <a:srgbClr val="000000"/>
                </a:solidFill>
                <a:latin typeface="Corbel"/>
              </a:rPr>
              <a:t>レベル</a:t>
            </a:r>
            <a:endParaRPr b="0" lang="en-US" sz="2000" spc="-1" strike="noStrike">
              <a:solidFill>
                <a:srgbClr val="000000"/>
              </a:solidFill>
              <a:latin typeface="Corbel"/>
            </a:endParaRPr>
          </a:p>
          <a:p>
            <a:pPr lvl="2" marL="12002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1800" spc="-1" strike="noStrike">
                <a:solidFill>
                  <a:srgbClr val="000000"/>
                </a:solidFill>
                <a:latin typeface="Corbel"/>
              </a:rPr>
              <a:t>第 </a:t>
            </a:r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3 </a:t>
            </a:r>
            <a:r>
              <a:rPr b="0" lang="ja-JP" sz="1800" spc="-1" strike="noStrike">
                <a:solidFill>
                  <a:srgbClr val="000000"/>
                </a:solidFill>
                <a:latin typeface="Corbel"/>
              </a:rPr>
              <a:t>レベル</a:t>
            </a:r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  <a:p>
            <a:pPr lvl="3" marL="1542960" indent="-171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1600" spc="-1" strike="noStrike">
                <a:solidFill>
                  <a:srgbClr val="000000"/>
                </a:solidFill>
                <a:latin typeface="Corbel"/>
              </a:rPr>
              <a:t>第 </a:t>
            </a:r>
            <a:r>
              <a:rPr b="0" lang="en-US" sz="1600" spc="-1" strike="noStrike">
                <a:solidFill>
                  <a:srgbClr val="000000"/>
                </a:solidFill>
                <a:latin typeface="Corbel"/>
              </a:rPr>
              <a:t>4 </a:t>
            </a:r>
            <a:r>
              <a:rPr b="0" lang="ja-JP" sz="1600" spc="-1" strike="noStrike">
                <a:solidFill>
                  <a:srgbClr val="000000"/>
                </a:solidFill>
                <a:latin typeface="Corbel"/>
              </a:rPr>
              <a:t>レベル</a:t>
            </a:r>
            <a:endParaRPr b="0" lang="en-US" sz="1600" spc="-1" strike="noStrike">
              <a:solidFill>
                <a:srgbClr val="000000"/>
              </a:solidFill>
              <a:latin typeface="Corbel"/>
            </a:endParaRPr>
          </a:p>
          <a:p>
            <a:pPr lvl="4" marL="20001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1400" spc="-1" strike="noStrike">
                <a:solidFill>
                  <a:srgbClr val="000000"/>
                </a:solidFill>
                <a:latin typeface="Corbel"/>
              </a:rPr>
              <a:t>第 </a:t>
            </a:r>
            <a:r>
              <a:rPr b="0" lang="en-US" sz="1400" spc="-1" strike="noStrike">
                <a:solidFill>
                  <a:srgbClr val="000000"/>
                </a:solidFill>
                <a:latin typeface="Corbel"/>
              </a:rPr>
              <a:t>5 </a:t>
            </a:r>
            <a:r>
              <a:rPr b="0" lang="ja-JP" sz="1400" spc="-1" strike="noStrike">
                <a:solidFill>
                  <a:srgbClr val="000000"/>
                </a:solidFill>
                <a:latin typeface="Corbel"/>
              </a:rPr>
              <a:t>レベル</a:t>
            </a:r>
            <a:endParaRPr b="0" lang="en-US" sz="1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4" name="PlaceHolder 10"/>
          <p:cNvSpPr>
            <a:spLocks noGrp="1"/>
          </p:cNvSpPr>
          <p:nvPr>
            <p:ph type="dt"/>
          </p:nvPr>
        </p:nvSpPr>
        <p:spPr>
          <a:xfrm>
            <a:off x="10015920" y="6373440"/>
            <a:ext cx="11426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A681BB2-79ED-49A8-A786-1234A0B7560C}" type="datetime1">
              <a:rPr b="0" lang="en-US" sz="1000" spc="-1" strike="noStrike">
                <a:solidFill>
                  <a:srgbClr val="000000"/>
                </a:solidFill>
                <a:latin typeface="Corbel"/>
              </a:rPr>
              <a:t>05/11/2021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5" name="PlaceHolder 11"/>
          <p:cNvSpPr>
            <a:spLocks noGrp="1"/>
          </p:cNvSpPr>
          <p:nvPr>
            <p:ph type="ftr"/>
          </p:nvPr>
        </p:nvSpPr>
        <p:spPr>
          <a:xfrm>
            <a:off x="2587680" y="6393960"/>
            <a:ext cx="708372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6" name="PlaceHolder 12"/>
          <p:cNvSpPr>
            <a:spLocks noGrp="1"/>
          </p:cNvSpPr>
          <p:nvPr>
            <p:ph type="sldNum"/>
          </p:nvPr>
        </p:nvSpPr>
        <p:spPr>
          <a:xfrm>
            <a:off x="11503080" y="636948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12964A0-291E-420C-9838-293C596839BB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gif"/><Relationship Id="rId2" Type="http://schemas.openxmlformats.org/officeDocument/2006/relationships/image" Target="../media/image8.gif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gif"/><Relationship Id="rId2" Type="http://schemas.openxmlformats.org/officeDocument/2006/relationships/image" Target="../media/image10.gif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gif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github.com/InagakiSota/RobotTest.git" TargetMode="External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2228760" y="2154240"/>
            <a:ext cx="8791200" cy="1555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43000"/>
          </a:bodyPr>
          <a:p>
            <a:pPr>
              <a:lnSpc>
                <a:spcPct val="100000"/>
              </a:lnSpc>
            </a:pPr>
            <a:r>
              <a:rPr b="1" lang="ja-JP" sz="6000" spc="-1" strike="noStrike">
                <a:solidFill>
                  <a:srgbClr val="000000"/>
                </a:solidFill>
                <a:latin typeface="Corbel"/>
              </a:rPr>
              <a:t>ロボットゲームでの</a:t>
            </a:r>
            <a:br/>
            <a:r>
              <a:rPr b="1" lang="ja-JP" sz="6000" spc="-1" strike="noStrike">
                <a:solidFill>
                  <a:srgbClr val="000000"/>
                </a:solidFill>
                <a:latin typeface="Corbel"/>
              </a:rPr>
              <a:t>リアル感のある機体の挙動</a:t>
            </a:r>
            <a:endParaRPr b="0" lang="en-US" sz="60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1876320" y="5486400"/>
            <a:ext cx="9143640" cy="747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</a:pPr>
            <a:r>
              <a:rPr b="0" lang="en-US" sz="21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0" lang="ja-JP" sz="2100" spc="-1" strike="noStrike">
                <a:solidFill>
                  <a:srgbClr val="000000"/>
                </a:solidFill>
                <a:latin typeface="Corbel"/>
              </a:rPr>
              <a:t>番 稲垣颯太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1484280" y="0"/>
            <a:ext cx="10018440" cy="940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</a:rPr>
              <a:t>ロボットゲームとは</a:t>
            </a:r>
            <a:endParaRPr b="0" lang="en-US" sz="4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1484280" y="829440"/>
            <a:ext cx="10569600" cy="2379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</a:rPr>
              <a:t>その名のとおり</a:t>
            </a:r>
            <a:r>
              <a:rPr b="0" lang="en-US" sz="2800" spc="-1" strike="noStrike">
                <a:solidFill>
                  <a:srgbClr val="000000"/>
                </a:solidFill>
                <a:latin typeface="Corbel"/>
              </a:rPr>
              <a:t>”</a:t>
            </a:r>
            <a:r>
              <a:rPr b="1" lang="ja-JP" sz="2800" spc="-1" strike="noStrike">
                <a:solidFill>
                  <a:srgbClr val="000000"/>
                </a:solidFill>
                <a:latin typeface="Corbel"/>
              </a:rPr>
              <a:t>ロボット</a:t>
            </a:r>
            <a:r>
              <a:rPr b="0" lang="en-US" sz="2800" spc="-1" strike="noStrike">
                <a:solidFill>
                  <a:srgbClr val="000000"/>
                </a:solidFill>
                <a:latin typeface="Corbel"/>
              </a:rPr>
              <a:t>”を操作して戦う”</a:t>
            </a:r>
            <a:r>
              <a:rPr b="1" lang="ja-JP" sz="2800" spc="-1" strike="noStrike">
                <a:solidFill>
                  <a:srgbClr val="000000"/>
                </a:solidFill>
                <a:latin typeface="Corbel"/>
              </a:rPr>
              <a:t>ゲーム</a:t>
            </a:r>
            <a:r>
              <a:rPr b="0" lang="en-US" sz="2800" spc="-1" strike="noStrike">
                <a:solidFill>
                  <a:srgbClr val="000000"/>
                </a:solidFill>
                <a:latin typeface="Corbel"/>
              </a:rPr>
              <a:t>”</a:t>
            </a:r>
            <a:endParaRPr b="0" lang="en-US" sz="2800" spc="-1" strike="noStrike">
              <a:solidFill>
                <a:srgbClr val="000000"/>
              </a:solidFill>
              <a:latin typeface="Corbel"/>
            </a:endParaRPr>
          </a:p>
          <a:p>
            <a:pPr marL="285840" indent="-28548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</a:rPr>
              <a:t>ここで言うロボットとは工業機械のことではなく、</a:t>
            </a:r>
            <a:r>
              <a:rPr b="0" lang="en-US" sz="2800" spc="-1" strike="noStrike">
                <a:solidFill>
                  <a:srgbClr val="000000"/>
                </a:solidFill>
                <a:latin typeface="Corbel"/>
              </a:rPr>
              <a:t>SF</a:t>
            </a:r>
            <a:r>
              <a:rPr b="0" lang="ja-JP" sz="2800" spc="-1" strike="noStrike">
                <a:solidFill>
                  <a:srgbClr val="000000"/>
                </a:solidFill>
                <a:latin typeface="Corbel"/>
              </a:rPr>
              <a:t>作品とかに出てくるロボットを指す</a:t>
            </a:r>
            <a:endParaRPr b="0" lang="en-US" sz="28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143" name="Picture 2" descr="産業用ロボットはどんな構造？ロボットアームが動く仕組みを徹底解説 | XYZ | 川崎重工業株式会社"/>
          <p:cNvPicPr/>
          <p:nvPr/>
        </p:nvPicPr>
        <p:blipFill>
          <a:blip r:embed="rId1"/>
          <a:stretch/>
        </p:blipFill>
        <p:spPr>
          <a:xfrm>
            <a:off x="1484280" y="3518640"/>
            <a:ext cx="3903840" cy="2193120"/>
          </a:xfrm>
          <a:prstGeom prst="rect">
            <a:avLst/>
          </a:prstGeom>
          <a:ln>
            <a:noFill/>
          </a:ln>
        </p:spPr>
      </p:pic>
      <p:pic>
        <p:nvPicPr>
          <p:cNvPr id="144" name="Picture 4" descr="デモンエクスマキナ 情報まとめ - ゲームウィズ(GameWith)"/>
          <p:cNvPicPr/>
          <p:nvPr/>
        </p:nvPicPr>
        <p:blipFill>
          <a:blip r:embed="rId2"/>
          <a:stretch/>
        </p:blipFill>
        <p:spPr>
          <a:xfrm>
            <a:off x="6878520" y="3518640"/>
            <a:ext cx="4179240" cy="2193840"/>
          </a:xfrm>
          <a:prstGeom prst="rect">
            <a:avLst/>
          </a:prstGeom>
          <a:ln>
            <a:noFill/>
          </a:ln>
        </p:spPr>
      </p:pic>
      <p:sp>
        <p:nvSpPr>
          <p:cNvPr id="145" name="CustomShape 3"/>
          <p:cNvSpPr/>
          <p:nvPr/>
        </p:nvSpPr>
        <p:spPr>
          <a:xfrm>
            <a:off x="1090080" y="2004480"/>
            <a:ext cx="4798800" cy="5120640"/>
          </a:xfrm>
          <a:prstGeom prst="mathMultiply">
            <a:avLst>
              <a:gd name="adj1" fmla="val 4924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4"/>
          <p:cNvSpPr/>
          <p:nvPr/>
        </p:nvSpPr>
        <p:spPr>
          <a:xfrm>
            <a:off x="6998760" y="2629080"/>
            <a:ext cx="4228920" cy="4228920"/>
          </a:xfrm>
          <a:prstGeom prst="donut">
            <a:avLst>
              <a:gd name="adj" fmla="val 4998"/>
            </a:avLst>
          </a:prstGeom>
          <a:ln cap="rnd"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47" name="TextShape 5"/>
          <p:cNvSpPr txBox="1"/>
          <p:nvPr/>
        </p:nvSpPr>
        <p:spPr>
          <a:xfrm>
            <a:off x="11503080" y="63694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7C97799-9A59-4983-AA3C-7E951A6FA785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10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48" name="TextShape 6"/>
          <p:cNvSpPr txBox="1"/>
          <p:nvPr/>
        </p:nvSpPr>
        <p:spPr>
          <a:xfrm>
            <a:off x="2587680" y="6393960"/>
            <a:ext cx="7083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905760" y="2570400"/>
            <a:ext cx="1100772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56000"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</a:rPr>
              <a:t>リアル系とスタイリッシュ系</a:t>
            </a:r>
            <a:endParaRPr b="0" lang="en-US" sz="7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11503080" y="63694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4DFE90B-D1A0-4C15-ADE3-4E0DA797B803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11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51" name="TextShape 3"/>
          <p:cNvSpPr txBox="1"/>
          <p:nvPr/>
        </p:nvSpPr>
        <p:spPr>
          <a:xfrm>
            <a:off x="2587680" y="6393960"/>
            <a:ext cx="7083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1317240" y="940680"/>
            <a:ext cx="10874520" cy="1292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</a:rPr>
              <a:t>ロボットゲームには大きく分けて、リアル系とスタイリッシュ系の２つが存在する</a:t>
            </a:r>
            <a:endParaRPr b="0" lang="en-US" sz="2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484280" y="0"/>
            <a:ext cx="10018440" cy="94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</a:rPr>
              <a:t>リアル系とスタイリッシュ系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4" name="Picture 2" descr="Best Mobile Suit Gundam Battle Operation 2 GIFs | Gfycat"/>
          <p:cNvPicPr/>
          <p:nvPr/>
        </p:nvPicPr>
        <p:blipFill>
          <a:blip r:embed="rId1"/>
          <a:stretch/>
        </p:blipFill>
        <p:spPr>
          <a:xfrm>
            <a:off x="1985400" y="2602440"/>
            <a:ext cx="3591000" cy="2021760"/>
          </a:xfrm>
          <a:prstGeom prst="rect">
            <a:avLst/>
          </a:prstGeom>
          <a:ln>
            <a:noFill/>
          </a:ln>
        </p:spPr>
      </p:pic>
      <p:sp>
        <p:nvSpPr>
          <p:cNvPr id="155" name="CustomShape 3"/>
          <p:cNvSpPr/>
          <p:nvPr/>
        </p:nvSpPr>
        <p:spPr>
          <a:xfrm>
            <a:off x="3196440" y="2224440"/>
            <a:ext cx="1168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Corbel"/>
              </a:rPr>
              <a:t>リアル系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6" name="Picture 6" descr="海外の反応】PS4ソフト『ガンダムバーサス』海外版が今秋に発売決定 : World Video Games"/>
          <p:cNvPicPr/>
          <p:nvPr/>
        </p:nvPicPr>
        <p:blipFill>
          <a:blip r:embed="rId2"/>
          <a:stretch/>
        </p:blipFill>
        <p:spPr>
          <a:xfrm>
            <a:off x="7233480" y="2602440"/>
            <a:ext cx="3589560" cy="2021760"/>
          </a:xfrm>
          <a:prstGeom prst="rect">
            <a:avLst/>
          </a:prstGeom>
          <a:ln>
            <a:noFill/>
          </a:ln>
        </p:spPr>
      </p:pic>
      <p:sp>
        <p:nvSpPr>
          <p:cNvPr id="157" name="CustomShape 4"/>
          <p:cNvSpPr/>
          <p:nvPr/>
        </p:nvSpPr>
        <p:spPr>
          <a:xfrm>
            <a:off x="7964280" y="2224440"/>
            <a:ext cx="2127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Corbel"/>
              </a:rPr>
              <a:t>スタイリッシュ系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1051560" y="4642200"/>
            <a:ext cx="578844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</a:rPr>
              <a:t>作品例：アーマードコア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rbel"/>
              </a:rPr>
              <a:t>                    </a:t>
            </a:r>
            <a:r>
              <a:rPr b="0" lang="en-US" sz="2000" spc="-1" strike="noStrike">
                <a:solidFill>
                  <a:srgbClr val="000000"/>
                </a:solidFill>
                <a:latin typeface="Corbel"/>
              </a:rPr>
              <a:t>Titanfall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rbel"/>
              </a:rPr>
              <a:t>             </a:t>
            </a:r>
            <a:r>
              <a:rPr b="0" lang="ja-JP" sz="2000" spc="-1" strike="noStrike">
                <a:solidFill>
                  <a:srgbClr val="000000"/>
                </a:solidFill>
                <a:latin typeface="Corbel"/>
              </a:rPr>
              <a:t>ガンダムバトルオペレーション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</a:rPr>
              <a:t>　　　　ボーダーブレイク                       </a:t>
            </a:r>
            <a:r>
              <a:rPr b="0" lang="en-US" sz="2000" spc="-1" strike="noStrike">
                <a:solidFill>
                  <a:srgbClr val="000000"/>
                </a:solidFill>
                <a:latin typeface="Corbel"/>
              </a:rPr>
              <a:t>etc…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6353640" y="4624920"/>
            <a:ext cx="534852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</a:rPr>
              <a:t>作品例：デモンエクスマキナ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</a:rPr>
              <a:t>　　　　ガンダムエクストリームバーサス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</a:rPr>
              <a:t>　　　　</a:t>
            </a:r>
            <a:r>
              <a:rPr b="0" lang="en-US" sz="2000" spc="-1" strike="noStrike">
                <a:solidFill>
                  <a:srgbClr val="000000"/>
                </a:solidFill>
                <a:latin typeface="Corbel"/>
              </a:rPr>
              <a:t>ANUBIS ZONE OF THE ENDERS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</a:rPr>
              <a:t>　　　　</a:t>
            </a:r>
            <a:r>
              <a:rPr b="0" lang="en-US" sz="2000" spc="-1" strike="noStrike">
                <a:solidFill>
                  <a:srgbClr val="000000"/>
                </a:solidFill>
                <a:latin typeface="Corbel"/>
              </a:rPr>
              <a:t>Project Nimbus                                    etc…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0" name="TextShape 7"/>
          <p:cNvSpPr txBox="1"/>
          <p:nvPr/>
        </p:nvSpPr>
        <p:spPr>
          <a:xfrm>
            <a:off x="11503080" y="63694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51D4306-4B56-47EA-8194-9572CF3718B6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12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61" name="TextShape 8"/>
          <p:cNvSpPr txBox="1"/>
          <p:nvPr/>
        </p:nvSpPr>
        <p:spPr>
          <a:xfrm>
            <a:off x="2587680" y="6393960"/>
            <a:ext cx="7083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1317240" y="940680"/>
            <a:ext cx="10874520" cy="1292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</a:rPr>
              <a:t>ロボットゲームには大きく分けて、リアル系とスタイリッシュ系の２つが存在する</a:t>
            </a:r>
            <a:endParaRPr b="0" lang="en-US" sz="2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484280" y="0"/>
            <a:ext cx="10018440" cy="94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</a:rPr>
              <a:t>リアル系とスタイリッシュ系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4" name="Picture 2" descr="Best Mobile Suit Gundam Battle Operation 2 GIFs | Gfycat"/>
          <p:cNvPicPr/>
          <p:nvPr/>
        </p:nvPicPr>
        <p:blipFill>
          <a:blip r:embed="rId1"/>
          <a:stretch/>
        </p:blipFill>
        <p:spPr>
          <a:xfrm>
            <a:off x="1985400" y="2602440"/>
            <a:ext cx="3591000" cy="2021760"/>
          </a:xfrm>
          <a:prstGeom prst="rect">
            <a:avLst/>
          </a:prstGeom>
          <a:ln>
            <a:noFill/>
          </a:ln>
        </p:spPr>
      </p:pic>
      <p:sp>
        <p:nvSpPr>
          <p:cNvPr id="165" name="CustomShape 3"/>
          <p:cNvSpPr/>
          <p:nvPr/>
        </p:nvSpPr>
        <p:spPr>
          <a:xfrm>
            <a:off x="3196440" y="2224440"/>
            <a:ext cx="1168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Corbel"/>
              </a:rPr>
              <a:t>リアル系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6" name="Picture 6" descr="海外の反応】PS4ソフト『ガンダムバーサス』海外版が今秋に発売決定 : World Video Games"/>
          <p:cNvPicPr/>
          <p:nvPr/>
        </p:nvPicPr>
        <p:blipFill>
          <a:blip r:embed="rId2"/>
          <a:stretch/>
        </p:blipFill>
        <p:spPr>
          <a:xfrm>
            <a:off x="7233480" y="2602440"/>
            <a:ext cx="3589560" cy="2021760"/>
          </a:xfrm>
          <a:prstGeom prst="rect">
            <a:avLst/>
          </a:prstGeom>
          <a:ln>
            <a:noFill/>
          </a:ln>
        </p:spPr>
      </p:pic>
      <p:sp>
        <p:nvSpPr>
          <p:cNvPr id="167" name="CustomShape 4"/>
          <p:cNvSpPr/>
          <p:nvPr/>
        </p:nvSpPr>
        <p:spPr>
          <a:xfrm>
            <a:off x="7964280" y="2224440"/>
            <a:ext cx="2127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Corbel"/>
              </a:rPr>
              <a:t>スタイリッシュ系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CustomShape 5"/>
          <p:cNvSpPr/>
          <p:nvPr/>
        </p:nvSpPr>
        <p:spPr>
          <a:xfrm>
            <a:off x="1552680" y="4633560"/>
            <a:ext cx="4878720" cy="16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</a:rPr>
              <a:t>動きに重量感がある</a:t>
            </a:r>
            <a:endParaRPr b="0" lang="en-US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</a:rPr>
              <a:t>もっさりしがち</a:t>
            </a:r>
            <a:endParaRPr b="0" lang="en-US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</a:rPr>
              <a:t>迫力がある</a:t>
            </a:r>
            <a:endParaRPr b="0" lang="en-US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</a:rPr>
              <a:t>実際に巨大ロボットを操作している感がある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9" name="CustomShape 6"/>
          <p:cNvSpPr/>
          <p:nvPr/>
        </p:nvSpPr>
        <p:spPr>
          <a:xfrm>
            <a:off x="7013520" y="4633560"/>
            <a:ext cx="485568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</a:rPr>
              <a:t>全体的なゲームスピードが速い</a:t>
            </a:r>
            <a:endParaRPr b="0" lang="en-US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</a:rPr>
              <a:t>爽快感がある</a:t>
            </a:r>
            <a:endParaRPr b="0" lang="en-US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</a:rPr>
              <a:t>近年のロボットゲームは大半がこっち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0" name="CustomShape 7"/>
          <p:cNvSpPr/>
          <p:nvPr/>
        </p:nvSpPr>
        <p:spPr>
          <a:xfrm rot="20170200">
            <a:off x="5063760" y="1766880"/>
            <a:ext cx="1916280" cy="1670040"/>
          </a:xfrm>
          <a:prstGeom prst="leftArrow">
            <a:avLst>
              <a:gd name="adj1" fmla="val 50000"/>
              <a:gd name="adj2" fmla="val 50000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TextShape 8"/>
          <p:cNvSpPr txBox="1"/>
          <p:nvPr/>
        </p:nvSpPr>
        <p:spPr>
          <a:xfrm>
            <a:off x="11503080" y="63694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2FDB18F-D814-4794-AE4E-1647FADF6F4A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13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2" name="TextShape 9"/>
          <p:cNvSpPr txBox="1"/>
          <p:nvPr/>
        </p:nvSpPr>
        <p:spPr>
          <a:xfrm>
            <a:off x="2587680" y="6393960"/>
            <a:ext cx="7083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615600" y="2227680"/>
            <a:ext cx="11649600" cy="2546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</a:rPr>
              <a:t>リアルなロボットの挙動に</a:t>
            </a:r>
            <a:br/>
            <a:r>
              <a:rPr b="1" lang="ja-JP" sz="7200" spc="-1" strike="noStrike">
                <a:solidFill>
                  <a:srgbClr val="000000"/>
                </a:solidFill>
                <a:latin typeface="Corbel"/>
              </a:rPr>
              <a:t>必要な要素</a:t>
            </a:r>
            <a:endParaRPr b="0" lang="en-US" sz="7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11503080" y="63694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225291A-1C5C-4E77-B242-C6BFAFE3F3AD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14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5" name="TextShape 3"/>
          <p:cNvSpPr txBox="1"/>
          <p:nvPr/>
        </p:nvSpPr>
        <p:spPr>
          <a:xfrm>
            <a:off x="2587680" y="6393960"/>
            <a:ext cx="7083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1484280" y="87840"/>
            <a:ext cx="8916480" cy="109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4000" spc="-1" strike="noStrike">
                <a:solidFill>
                  <a:srgbClr val="000000"/>
                </a:solidFill>
                <a:latin typeface="Corbel"/>
              </a:rPr>
              <a:t>リアルなロボットの挙動に必要な要素</a:t>
            </a:r>
            <a:endParaRPr b="0" lang="en-US" sz="40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2587680" y="6393960"/>
            <a:ext cx="7083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8" name="TextShape 3"/>
          <p:cNvSpPr txBox="1"/>
          <p:nvPr/>
        </p:nvSpPr>
        <p:spPr>
          <a:xfrm>
            <a:off x="11503080" y="63694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E17A686-9796-4C1B-B88E-D59B905C6CAF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15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2732760" y="2069640"/>
            <a:ext cx="6793560" cy="26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ja-JP" sz="16600" spc="-1" strike="noStrike">
                <a:solidFill>
                  <a:srgbClr val="000000"/>
                </a:solidFill>
                <a:latin typeface="HGP明朝E"/>
                <a:ea typeface="HGP明朝E"/>
              </a:rPr>
              <a:t>重量感</a:t>
            </a:r>
            <a:endParaRPr b="0" lang="en-US" sz="1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2587680" y="6393960"/>
            <a:ext cx="7083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11503080" y="63694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40C4C87-ECCD-44AE-AA82-9EFA8AAF1BFC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15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1642680" y="149400"/>
            <a:ext cx="28674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ja-JP" sz="6000" spc="-1" strike="noStrike">
                <a:solidFill>
                  <a:srgbClr val="000000"/>
                </a:solidFill>
                <a:latin typeface="HGP明朝E"/>
                <a:ea typeface="HGP明朝E"/>
              </a:rPr>
              <a:t>重量感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183" name="Picture 2" descr="高达创战者的真人版有生肉了NGA玩家社区"/>
          <p:cNvPicPr/>
          <p:nvPr/>
        </p:nvPicPr>
        <p:blipFill>
          <a:blip r:embed="rId1"/>
          <a:stretch/>
        </p:blipFill>
        <p:spPr>
          <a:xfrm>
            <a:off x="3978720" y="3540240"/>
            <a:ext cx="4301280" cy="2419200"/>
          </a:xfrm>
          <a:prstGeom prst="rect">
            <a:avLst/>
          </a:prstGeom>
          <a:ln>
            <a:noFill/>
          </a:ln>
        </p:spPr>
      </p:pic>
      <p:sp>
        <p:nvSpPr>
          <p:cNvPr id="184" name="TextShape 4"/>
          <p:cNvSpPr txBox="1"/>
          <p:nvPr/>
        </p:nvSpPr>
        <p:spPr>
          <a:xfrm>
            <a:off x="1449000" y="1516680"/>
            <a:ext cx="10874520" cy="1292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</a:rPr>
              <a:t>ロボット＝巨大な金属の塊 なのでとてつもなく重い</a:t>
            </a:r>
            <a:endParaRPr b="0" lang="en-US" sz="28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</a:rPr>
              <a:t>　いかにその重さを表現できるかが大事になってくる</a:t>
            </a:r>
            <a:endParaRPr b="0" lang="en-US" sz="2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42160" y="1703520"/>
            <a:ext cx="11649600" cy="2546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</a:rPr>
              <a:t>今回実装する要素</a:t>
            </a:r>
            <a:endParaRPr b="0" lang="en-US" sz="7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11503080" y="63694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3A2EA61-35EA-4596-B009-416C2AD9234E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17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87" name="TextShape 3"/>
          <p:cNvSpPr txBox="1"/>
          <p:nvPr/>
        </p:nvSpPr>
        <p:spPr>
          <a:xfrm>
            <a:off x="2587680" y="6393960"/>
            <a:ext cx="7083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11503080" y="63694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BB36A06-8BC3-421E-A98A-60250A911836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17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2587680" y="6393960"/>
            <a:ext cx="7083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1484280" y="87840"/>
            <a:ext cx="8916480" cy="10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</a:rPr>
              <a:t>今回実装する要素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TextShape 4"/>
          <p:cNvSpPr txBox="1"/>
          <p:nvPr/>
        </p:nvSpPr>
        <p:spPr>
          <a:xfrm>
            <a:off x="3726360" y="1323360"/>
            <a:ext cx="4432680" cy="4515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ジャンプ</a:t>
            </a:r>
            <a:endParaRPr b="0" lang="en-US" sz="3600" spc="-1" strike="noStrike">
              <a:solidFill>
                <a:srgbClr val="000000"/>
              </a:solidFill>
              <a:latin typeface="Corbel"/>
            </a:endParaRPr>
          </a:p>
          <a:p>
            <a:pPr marL="285840" indent="-2854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旋回</a:t>
            </a:r>
            <a:endParaRPr b="0" lang="en-US" sz="3600" spc="-1" strike="noStrike">
              <a:solidFill>
                <a:srgbClr val="000000"/>
              </a:solidFill>
              <a:latin typeface="Corbel"/>
            </a:endParaRPr>
          </a:p>
          <a:p>
            <a:pPr marL="285840" indent="-2854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歩行</a:t>
            </a:r>
            <a:endParaRPr b="0" lang="en-US" sz="3600" spc="-1" strike="noStrike">
              <a:solidFill>
                <a:srgbClr val="000000"/>
              </a:solidFill>
              <a:latin typeface="Corbel"/>
            </a:endParaRPr>
          </a:p>
          <a:p>
            <a:pPr marL="285840" indent="-2854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ブースト移動</a:t>
            </a:r>
            <a:endParaRPr b="0" lang="en-US" sz="36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b="0" lang="en-US" sz="36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11503080" y="63694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5A74533-31D6-4306-AC11-5FA865A02B27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18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2587680" y="6393960"/>
            <a:ext cx="7083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1484280" y="87840"/>
            <a:ext cx="8916480" cy="10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</a:rPr>
              <a:t>操作方法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5" name="TextShape 4"/>
          <p:cNvSpPr txBox="1"/>
          <p:nvPr/>
        </p:nvSpPr>
        <p:spPr>
          <a:xfrm>
            <a:off x="1990800" y="1600200"/>
            <a:ext cx="9743760" cy="3552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ジャンプ：</a:t>
            </a:r>
            <a:r>
              <a:rPr b="1" lang="en-US" sz="3600" spc="-1" strike="noStrike">
                <a:solidFill>
                  <a:srgbClr val="000000"/>
                </a:solidFill>
                <a:latin typeface="Corbel"/>
              </a:rPr>
              <a:t>Space</a:t>
            </a:r>
            <a:endParaRPr b="0" lang="en-US" sz="3600" spc="-1" strike="noStrike">
              <a:solidFill>
                <a:srgbClr val="000000"/>
              </a:solidFill>
              <a:latin typeface="Corbel"/>
            </a:endParaRPr>
          </a:p>
          <a:p>
            <a:pPr marL="285840" indent="-2854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旋回：</a:t>
            </a:r>
            <a:r>
              <a:rPr b="1" lang="en-US" sz="3600" spc="-1" strike="noStrike">
                <a:solidFill>
                  <a:srgbClr val="000000"/>
                </a:solidFill>
                <a:latin typeface="Corbel"/>
              </a:rPr>
              <a:t>E(</a:t>
            </a:r>
            <a:r>
              <a:rPr b="1" lang="ja-JP" sz="3600" spc="-1" strike="noStrike">
                <a:solidFill>
                  <a:srgbClr val="000000"/>
                </a:solidFill>
                <a:latin typeface="Corbel"/>
              </a:rPr>
              <a:t>右</a:t>
            </a:r>
            <a:r>
              <a:rPr b="1" lang="en-US" sz="3600" spc="-1" strike="noStrike">
                <a:solidFill>
                  <a:srgbClr val="000000"/>
                </a:solidFill>
                <a:latin typeface="Corbel"/>
              </a:rPr>
              <a:t>)</a:t>
            </a:r>
            <a:r>
              <a:rPr b="1" lang="ja-JP" sz="3600" spc="-1" strike="noStrike">
                <a:solidFill>
                  <a:srgbClr val="000000"/>
                </a:solidFill>
                <a:latin typeface="Corbel"/>
              </a:rPr>
              <a:t>、</a:t>
            </a:r>
            <a:r>
              <a:rPr b="1" lang="en-US" sz="3600" spc="-1" strike="noStrike">
                <a:solidFill>
                  <a:srgbClr val="000000"/>
                </a:solidFill>
                <a:latin typeface="Corbel"/>
              </a:rPr>
              <a:t>Q(</a:t>
            </a:r>
            <a:r>
              <a:rPr b="1" lang="ja-JP" sz="3600" spc="-1" strike="noStrike">
                <a:solidFill>
                  <a:srgbClr val="000000"/>
                </a:solidFill>
                <a:latin typeface="Corbel"/>
              </a:rPr>
              <a:t>左</a:t>
            </a:r>
            <a:r>
              <a:rPr b="1" lang="en-US" sz="3600" spc="-1" strike="noStrike">
                <a:solidFill>
                  <a:srgbClr val="000000"/>
                </a:solidFill>
                <a:latin typeface="Corbel"/>
              </a:rPr>
              <a:t>)</a:t>
            </a:r>
            <a:endParaRPr b="0" lang="en-US" sz="3600" spc="-1" strike="noStrike">
              <a:solidFill>
                <a:srgbClr val="000000"/>
              </a:solidFill>
              <a:latin typeface="Corbel"/>
            </a:endParaRPr>
          </a:p>
          <a:p>
            <a:pPr marL="285840" indent="-2854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歩行：</a:t>
            </a:r>
            <a:r>
              <a:rPr b="1" lang="en-US" sz="3600" spc="-1" strike="noStrike">
                <a:solidFill>
                  <a:srgbClr val="000000"/>
                </a:solidFill>
                <a:latin typeface="Corbel"/>
              </a:rPr>
              <a:t>WASD</a:t>
            </a:r>
            <a:endParaRPr b="0" lang="en-US" sz="3600" spc="-1" strike="noStrike">
              <a:solidFill>
                <a:srgbClr val="000000"/>
              </a:solidFill>
              <a:latin typeface="Corbel"/>
            </a:endParaRPr>
          </a:p>
          <a:p>
            <a:pPr marL="285840" indent="-2854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ブースト移動：</a:t>
            </a:r>
            <a:r>
              <a:rPr b="1" lang="en-US" sz="3600" spc="-1" strike="noStrike">
                <a:solidFill>
                  <a:srgbClr val="000000"/>
                </a:solidFill>
                <a:latin typeface="Corbel"/>
              </a:rPr>
              <a:t>Lshift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押しながら</a:t>
            </a:r>
            <a:r>
              <a:rPr b="1" lang="en-US" sz="3600" spc="-1" strike="noStrike">
                <a:solidFill>
                  <a:srgbClr val="000000"/>
                </a:solidFill>
                <a:latin typeface="Corbel"/>
              </a:rPr>
              <a:t>WASD</a:t>
            </a:r>
            <a:endParaRPr b="0" lang="en-US" sz="36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1626480" y="2579040"/>
            <a:ext cx="84225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</a:rPr>
              <a:t>この輪講の目的</a:t>
            </a:r>
            <a:endParaRPr b="0" lang="en-US" sz="7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11503080" y="63694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42A1F6C-5305-4305-B2E8-64816512F711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2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07" name="TextShape 3"/>
          <p:cNvSpPr txBox="1"/>
          <p:nvPr/>
        </p:nvSpPr>
        <p:spPr>
          <a:xfrm>
            <a:off x="2587680" y="6393960"/>
            <a:ext cx="7083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542160" y="1703520"/>
            <a:ext cx="11649600" cy="2546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</a:rPr>
              <a:t>ジャンプ</a:t>
            </a:r>
            <a:endParaRPr b="0" lang="en-US" sz="7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11503080" y="63694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4CCB81E-693F-49C8-A4CE-E90A5487577D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20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98" name="TextShape 3"/>
          <p:cNvSpPr txBox="1"/>
          <p:nvPr/>
        </p:nvSpPr>
        <p:spPr>
          <a:xfrm>
            <a:off x="2587680" y="6393960"/>
            <a:ext cx="7083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11503080" y="63694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8DFE213-33C7-4497-B4E7-D4ACC7B865A0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20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2587680" y="6393960"/>
            <a:ext cx="7083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1484280" y="87840"/>
            <a:ext cx="8916480" cy="10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</a:rPr>
              <a:t>ジャンプの仕様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1753200" y="1577520"/>
            <a:ext cx="8751960" cy="39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ジャンプする前に</a:t>
            </a:r>
            <a:r>
              <a:rPr b="1" lang="ja-JP" sz="3600" spc="-1" strike="noStrike">
                <a:solidFill>
                  <a:srgbClr val="000000"/>
                </a:solidFill>
                <a:latin typeface="Corbel"/>
              </a:rPr>
              <a:t>溜め時間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を発生させる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着地した瞬間は硬直時間を発生させる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ジャンプ中は移動を受け付けない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11503080" y="63694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B73A2C5-F0E1-4973-922C-A697EE557F62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&lt;番号&gt;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2587680" y="6393960"/>
            <a:ext cx="7083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1484280" y="87840"/>
            <a:ext cx="8916480" cy="10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</a:rPr>
              <a:t>ジャンプの実装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484280" y="0"/>
            <a:ext cx="10018440" cy="940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</a:rPr>
              <a:t>この</a:t>
            </a:r>
            <a:r>
              <a:rPr b="1" lang="ja-JP" sz="4000" spc="-1" strike="noStrike">
                <a:solidFill>
                  <a:srgbClr val="000000"/>
                </a:solidFill>
                <a:latin typeface="Corbel"/>
              </a:rPr>
              <a:t>輪講の目的</a:t>
            </a:r>
            <a:endParaRPr b="0" lang="en-US" sz="40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472400" y="2057400"/>
            <a:ext cx="10305720" cy="2379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3200" spc="-1" strike="noStrike">
                <a:solidFill>
                  <a:srgbClr val="000000"/>
                </a:solidFill>
                <a:latin typeface="Corbel"/>
              </a:rPr>
              <a:t>ロボットゲーというものを少しでも知ってほしい</a:t>
            </a:r>
            <a:endParaRPr b="0" lang="en-US" sz="3200" spc="-1" strike="noStrike">
              <a:solidFill>
                <a:srgbClr val="000000"/>
              </a:solidFill>
              <a:latin typeface="Corbel"/>
            </a:endParaRPr>
          </a:p>
          <a:p>
            <a:pPr marL="285840" indent="-2854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3200" spc="-1" strike="noStrike">
                <a:solidFill>
                  <a:srgbClr val="000000"/>
                </a:solidFill>
                <a:latin typeface="Corbel"/>
              </a:rPr>
              <a:t>リアルなロボットの挙動を作ってみよう</a:t>
            </a:r>
            <a:endParaRPr b="0" lang="en-US" sz="3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10" name="TextShape 3"/>
          <p:cNvSpPr txBox="1"/>
          <p:nvPr/>
        </p:nvSpPr>
        <p:spPr>
          <a:xfrm>
            <a:off x="11503080" y="63694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CBB2AF0-944D-4155-A31B-7D12F2142B46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3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11" name="TextShape 4"/>
          <p:cNvSpPr txBox="1"/>
          <p:nvPr/>
        </p:nvSpPr>
        <p:spPr>
          <a:xfrm>
            <a:off x="2587680" y="6393960"/>
            <a:ext cx="7083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1626480" y="2579040"/>
            <a:ext cx="84225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</a:rPr>
              <a:t>準備</a:t>
            </a:r>
            <a:endParaRPr b="0" lang="en-US" sz="7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11503080" y="63694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67922BF-A73D-4D8E-89AD-625A9D55C50F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4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14" name="TextShape 3"/>
          <p:cNvSpPr txBox="1"/>
          <p:nvPr/>
        </p:nvSpPr>
        <p:spPr>
          <a:xfrm>
            <a:off x="2587680" y="6393960"/>
            <a:ext cx="7083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1484280" y="0"/>
            <a:ext cx="10018440" cy="940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</a:rPr>
              <a:t>準備</a:t>
            </a:r>
            <a:endParaRPr b="0" lang="en-US" sz="4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1484280" y="2151720"/>
            <a:ext cx="10305720" cy="1707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000000"/>
                </a:solidFill>
                <a:latin typeface="Corbel"/>
              </a:rPr>
              <a:t>①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</a:rPr>
              <a:t>GT2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の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</a:rPr>
              <a:t>Slack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に貼った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</a:rPr>
              <a:t>URL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から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</a:rPr>
              <a:t>github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に飛ぶ</a:t>
            </a:r>
            <a:endParaRPr b="0" lang="en-US" sz="36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　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</a:rPr>
              <a:t>(</a:t>
            </a:r>
            <a:r>
              <a:rPr b="0" lang="en-US" sz="3600" spc="-1" strike="noStrike" u="sng">
                <a:solidFill>
                  <a:srgbClr val="3085ed"/>
                </a:solidFill>
                <a:uFillTx/>
                <a:latin typeface="Corbel"/>
                <a:hlinkClick r:id="rId1"/>
              </a:rPr>
              <a:t>https://github.com/InagakiSota/RobotTest.git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</a:rPr>
              <a:t>)</a:t>
            </a:r>
            <a:endParaRPr b="0" lang="en-US" sz="36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17" name="TextShape 3"/>
          <p:cNvSpPr txBox="1"/>
          <p:nvPr/>
        </p:nvSpPr>
        <p:spPr>
          <a:xfrm>
            <a:off x="11503080" y="63694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DC0F740-28B6-4DA5-806F-114E0E5F6F11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5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18" name="TextShape 4"/>
          <p:cNvSpPr txBox="1"/>
          <p:nvPr/>
        </p:nvSpPr>
        <p:spPr>
          <a:xfrm>
            <a:off x="2587680" y="6393960"/>
            <a:ext cx="7083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1484280" y="0"/>
            <a:ext cx="10018440" cy="940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</a:rPr>
              <a:t>準備</a:t>
            </a:r>
            <a:endParaRPr b="0" lang="en-US" sz="4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11503080" y="63694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C3E8DB5-AF12-4E5C-9B7E-4AF8501777F7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6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21" name="TextShape 3"/>
          <p:cNvSpPr txBox="1"/>
          <p:nvPr/>
        </p:nvSpPr>
        <p:spPr>
          <a:xfrm>
            <a:off x="2587680" y="6393960"/>
            <a:ext cx="7083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22" name="図 7" descr=""/>
          <p:cNvPicPr/>
          <p:nvPr/>
        </p:nvPicPr>
        <p:blipFill>
          <a:blip r:embed="rId1"/>
          <a:stretch/>
        </p:blipFill>
        <p:spPr>
          <a:xfrm>
            <a:off x="1484280" y="799560"/>
            <a:ext cx="8657640" cy="4869720"/>
          </a:xfrm>
          <a:prstGeom prst="rect">
            <a:avLst/>
          </a:prstGeom>
          <a:ln>
            <a:noFill/>
          </a:ln>
        </p:spPr>
      </p:pic>
      <p:sp>
        <p:nvSpPr>
          <p:cNvPr id="123" name="CustomShape 4"/>
          <p:cNvSpPr/>
          <p:nvPr/>
        </p:nvSpPr>
        <p:spPr>
          <a:xfrm>
            <a:off x="7734240" y="173520"/>
            <a:ext cx="8186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0000"/>
                </a:solidFill>
                <a:latin typeface="Corbel"/>
              </a:rPr>
              <a:t>②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" name="CustomShape 5"/>
          <p:cNvSpPr/>
          <p:nvPr/>
        </p:nvSpPr>
        <p:spPr>
          <a:xfrm flipH="1">
            <a:off x="7372440" y="942840"/>
            <a:ext cx="77112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6"/>
          <p:cNvSpPr/>
          <p:nvPr/>
        </p:nvSpPr>
        <p:spPr>
          <a:xfrm>
            <a:off x="5210280" y="5699880"/>
            <a:ext cx="698148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0000"/>
                </a:solidFill>
                <a:latin typeface="Corbel"/>
              </a:rPr>
              <a:t>③</a:t>
            </a:r>
            <a:r>
              <a:rPr b="1" lang="ja-JP" sz="3200" spc="-1" strike="noStrike">
                <a:solidFill>
                  <a:srgbClr val="000000"/>
                </a:solidFill>
                <a:latin typeface="Corbel"/>
              </a:rPr>
              <a:t>ここから</a:t>
            </a:r>
            <a:r>
              <a:rPr b="1" lang="en-US" sz="3200" spc="-1" strike="noStrike">
                <a:solidFill>
                  <a:srgbClr val="000000"/>
                </a:solidFill>
                <a:latin typeface="Corbel"/>
              </a:rPr>
              <a:t>zip</a:t>
            </a:r>
            <a:r>
              <a:rPr b="1" lang="ja-JP" sz="3200" spc="-1" strike="noStrike">
                <a:solidFill>
                  <a:srgbClr val="000000"/>
                </a:solidFill>
                <a:latin typeface="Corbel"/>
              </a:rPr>
              <a:t>をダウンロードする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6" name="CustomShape 7"/>
          <p:cNvSpPr/>
          <p:nvPr/>
        </p:nvSpPr>
        <p:spPr>
          <a:xfrm flipV="1">
            <a:off x="5572080" y="4656960"/>
            <a:ext cx="360" cy="111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1484280" y="0"/>
            <a:ext cx="10018440" cy="940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</a:rPr>
              <a:t>準備</a:t>
            </a:r>
            <a:endParaRPr b="0" lang="en-US" sz="4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1346400" y="860760"/>
            <a:ext cx="10707480" cy="2202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000000"/>
                </a:solidFill>
                <a:latin typeface="Corbel"/>
              </a:rPr>
              <a:t>④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ダウンロードした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</a:rPr>
              <a:t>zip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ファイルを解凍する</a:t>
            </a:r>
            <a:endParaRPr b="0" lang="en-US" sz="36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000000"/>
                </a:solidFill>
                <a:latin typeface="Corbel"/>
              </a:rPr>
              <a:t>⑤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解凍されたファイルを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</a:rPr>
              <a:t>Untiy Hub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のリストに追加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</a:rPr>
              <a:t>	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する</a:t>
            </a:r>
            <a:endParaRPr b="0" lang="en-US" sz="36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29" name="TextShape 3"/>
          <p:cNvSpPr txBox="1"/>
          <p:nvPr/>
        </p:nvSpPr>
        <p:spPr>
          <a:xfrm>
            <a:off x="11503080" y="63694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C38091F-2960-455E-B55A-29DC320327E1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7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2587680" y="6393960"/>
            <a:ext cx="7083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31" name="図 3" descr=""/>
          <p:cNvPicPr/>
          <p:nvPr/>
        </p:nvPicPr>
        <p:blipFill>
          <a:blip r:embed="rId1"/>
          <a:stretch/>
        </p:blipFill>
        <p:spPr>
          <a:xfrm>
            <a:off x="3114000" y="2543040"/>
            <a:ext cx="6477120" cy="3715200"/>
          </a:xfrm>
          <a:prstGeom prst="rect">
            <a:avLst/>
          </a:prstGeom>
          <a:ln>
            <a:noFill/>
          </a:ln>
        </p:spPr>
      </p:pic>
      <p:sp>
        <p:nvSpPr>
          <p:cNvPr id="132" name="CustomShape 5"/>
          <p:cNvSpPr/>
          <p:nvPr/>
        </p:nvSpPr>
        <p:spPr>
          <a:xfrm>
            <a:off x="8067600" y="3063240"/>
            <a:ext cx="866520" cy="409320"/>
          </a:xfrm>
          <a:prstGeom prst="ellipse">
            <a:avLst/>
          </a:prstGeom>
          <a:noFill/>
          <a:ln cap="rnd" w="572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6"/>
          <p:cNvSpPr/>
          <p:nvPr/>
        </p:nvSpPr>
        <p:spPr>
          <a:xfrm flipH="1" flipV="1">
            <a:off x="8934480" y="3361680"/>
            <a:ext cx="1314000" cy="49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1484280" y="0"/>
            <a:ext cx="10018440" cy="940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</a:rPr>
              <a:t>準備</a:t>
            </a:r>
            <a:endParaRPr b="0" lang="en-US" sz="4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1346400" y="1550520"/>
            <a:ext cx="10707480" cy="2980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000000"/>
                </a:solidFill>
                <a:latin typeface="Corbel"/>
              </a:rPr>
              <a:t>⑥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</a:rPr>
              <a:t>Unity Hub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からプロジェクトを起動する</a:t>
            </a:r>
            <a:endParaRPr b="0" lang="en-US" sz="36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　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</a:rPr>
              <a:t>(Unity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のバージョンは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</a:rPr>
              <a:t>2019.4.15f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ですが、他のバージョンでも動く…はず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</a:rPr>
              <a:t>)</a:t>
            </a:r>
            <a:endParaRPr b="0" lang="en-US" sz="36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000000"/>
                </a:solidFill>
                <a:latin typeface="Corbel"/>
              </a:rPr>
              <a:t>⑦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</a:rPr>
              <a:t>インポートが始まったらそのまま放置</a:t>
            </a:r>
            <a:endParaRPr b="0" lang="en-US" sz="36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11503080" y="63694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493BAAE-5D82-4F69-AFF3-DE7BCD579BE3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8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37" name="TextShape 4"/>
          <p:cNvSpPr txBox="1"/>
          <p:nvPr/>
        </p:nvSpPr>
        <p:spPr>
          <a:xfrm>
            <a:off x="2587680" y="6393960"/>
            <a:ext cx="7083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1626480" y="2579040"/>
            <a:ext cx="84225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</a:rPr>
              <a:t>ロボットゲームとは</a:t>
            </a:r>
            <a:endParaRPr b="0" lang="en-US" sz="7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11503080" y="6369480"/>
            <a:ext cx="55080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F29628D-D698-4F16-BAB9-EE84D0B295ED}" type="slidenum">
              <a:rPr b="1" lang="en-US" sz="1400" spc="-1" strike="noStrike">
                <a:solidFill>
                  <a:srgbClr val="000000"/>
                </a:solidFill>
                <a:latin typeface="Corbel"/>
              </a:rPr>
              <a:t>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40" name="TextShape 3"/>
          <p:cNvSpPr txBox="1"/>
          <p:nvPr/>
        </p:nvSpPr>
        <p:spPr>
          <a:xfrm>
            <a:off x="2587680" y="6393960"/>
            <a:ext cx="7083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rbel"/>
              </a:rPr>
              <a:t>Gt2 4</a:t>
            </a:r>
            <a:r>
              <a:rPr b="1" lang="zh-TW" sz="1400" spc="-1" strike="noStrike">
                <a:solidFill>
                  <a:srgbClr val="000000"/>
                </a:solidFill>
                <a:latin typeface="Corbel"/>
              </a:rPr>
              <a:t>番　稲垣颯太</a:t>
            </a:r>
            <a:endParaRPr b="0" lang="en-US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視差</Template>
  <TotalTime>1889</TotalTime>
  <Application>LibreOffice/6.4.3.2$Windows_X86_64 LibreOffice_project/747b5d0ebf89f41c860ec2a39efd7cb15b54f2d8</Application>
  <Words>410</Words>
  <Paragraphs>115</Paragraphs>
  <Company>HP Inc.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2021-04-16T08:21:03Z</dcterms:created>
  <dc:creator>稲垣　颯太</dc:creator>
  <dc:description/>
  <dc:language>ja-JP</dc:language>
  <cp:lastModifiedBy/>
  <dcterms:modified xsi:type="dcterms:W3CDTF">2021-05-11T20:24:59Z</dcterms:modified>
  <cp:revision>101</cp:revision>
  <dc:subject/>
  <dc:title>ゲームでリアル感のある ロボットの挙動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HP Inc.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ワイド画面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22</vt:i4>
  </property>
</Properties>
</file>